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8" r:id="rId1"/>
  </p:sldMasterIdLst>
  <p:notesMasterIdLst>
    <p:notesMasterId r:id="rId3"/>
  </p:notesMasterIdLst>
  <p:sldIdLst>
    <p:sldId id="257" r:id="rId2"/>
  </p:sldIdLst>
  <p:sldSz cx="36576000" cy="2743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0001"/>
    <a:srgbClr val="2A6561"/>
    <a:srgbClr val="F5F0DF"/>
    <a:srgbClr val="FBF5E4"/>
    <a:srgbClr val="FFF8E7"/>
    <a:srgbClr val="FFF3CC"/>
    <a:srgbClr val="E6DBB8"/>
    <a:srgbClr val="F3E7C2"/>
    <a:srgbClr val="EFF2DB"/>
    <a:srgbClr val="D7C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/>
    <p:restoredTop sz="96259"/>
  </p:normalViewPr>
  <p:slideViewPr>
    <p:cSldViewPr snapToGrid="0">
      <p:cViewPr varScale="1">
        <p:scale>
          <a:sx n="30" d="100"/>
          <a:sy n="30" d="100"/>
        </p:scale>
        <p:origin x="2040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40629-3A0B-4141-BCAE-2225BA3C3BED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2A258-AD98-E14F-B4AF-1FB6A5E10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1pPr>
    <a:lvl2pPr marL="347838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2pPr>
    <a:lvl3pPr marL="695676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3pPr>
    <a:lvl4pPr marL="1043513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4pPr>
    <a:lvl5pPr marL="1391351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5pPr>
    <a:lvl6pPr marL="1739189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6pPr>
    <a:lvl7pPr marL="2087027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7pPr>
    <a:lvl8pPr marL="2434864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8pPr>
    <a:lvl9pPr marL="2782702" algn="l" defTabSz="695676" rtl="0" eaLnBrk="1" latinLnBrk="0" hangingPunct="1">
      <a:defRPr sz="91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reactions coordinate diagram</a:t>
            </a:r>
          </a:p>
          <a:p>
            <a:endParaRPr lang="en-US" dirty="0"/>
          </a:p>
          <a:p>
            <a:r>
              <a:rPr lang="en-US" dirty="0"/>
              <a:t>Show predicted on Hal Structure</a:t>
            </a:r>
          </a:p>
          <a:p>
            <a:endParaRPr lang="en-US" dirty="0"/>
          </a:p>
          <a:p>
            <a:r>
              <a:rPr lang="en-US" dirty="0"/>
              <a:t>Clearly separate the my old attempts and the paper</a:t>
            </a:r>
          </a:p>
          <a:p>
            <a:endParaRPr lang="en-US" dirty="0"/>
          </a:p>
          <a:p>
            <a:r>
              <a:rPr lang="en-US" dirty="0"/>
              <a:t>HDX-MS pathway in methodology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2A258-AD98-E14F-B4AF-1FB6A5E100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9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0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61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8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1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0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9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9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2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92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E960E-F075-F64F-84B0-3AD8ECCD76A0}" type="datetimeFigureOut">
              <a:rPr lang="en-US" smtClean="0"/>
              <a:t>4/26/24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8EF80-8FCB-2643-9C5E-5A2404C98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6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microsoft.com/office/2007/relationships/hdphoto" Target="../media/hdphoto6.wdp"/><Relationship Id="rId3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15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microsoft.com/office/2007/relationships/hdphoto" Target="../media/hdphoto5.wdp"/><Relationship Id="rId28" Type="http://schemas.openxmlformats.org/officeDocument/2006/relationships/image" Target="../media/image19.png"/><Relationship Id="rId36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31" Type="http://schemas.openxmlformats.org/officeDocument/2006/relationships/image" Target="../media/image21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1.wdp"/><Relationship Id="rId22" Type="http://schemas.openxmlformats.org/officeDocument/2006/relationships/image" Target="../media/image16.png"/><Relationship Id="rId27" Type="http://schemas.microsoft.com/office/2007/relationships/hdphoto" Target="../media/hdphoto7.wdp"/><Relationship Id="rId30" Type="http://schemas.openxmlformats.org/officeDocument/2006/relationships/image" Target="../media/image20.png"/><Relationship Id="rId35" Type="http://schemas.microsoft.com/office/2007/relationships/hdphoto" Target="../media/hdphoto9.wdp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 descr="A graph of a graph showing a number of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C8DA43A8-36D9-27F4-9A42-3F740EDD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4738" y="20594021"/>
            <a:ext cx="10116432" cy="6593187"/>
          </a:xfrm>
          <a:prstGeom prst="rect">
            <a:avLst/>
          </a:prstGeom>
        </p:spPr>
      </p:pic>
      <p:pic>
        <p:nvPicPr>
          <p:cNvPr id="33" name="Picture 32" descr="A graph of a graph showing a line of different colored dots&#10;&#10;Description automatically generated with medium confidence">
            <a:extLst>
              <a:ext uri="{FF2B5EF4-FFF2-40B4-BE49-F238E27FC236}">
                <a16:creationId xmlns:a16="http://schemas.microsoft.com/office/drawing/2014/main" id="{7E9C66F7-9077-A32A-4189-6D71A053F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7770" y="13541109"/>
            <a:ext cx="10116432" cy="6628399"/>
          </a:xfrm>
          <a:prstGeom prst="rect">
            <a:avLst/>
          </a:prstGeom>
        </p:spPr>
      </p:pic>
      <p:pic>
        <p:nvPicPr>
          <p:cNvPr id="6" name="Picture 5" descr="A graph of a training&#10;&#10;Description automatically generated">
            <a:extLst>
              <a:ext uri="{FF2B5EF4-FFF2-40B4-BE49-F238E27FC236}">
                <a16:creationId xmlns:a16="http://schemas.microsoft.com/office/drawing/2014/main" id="{8BC01273-B712-84B2-7CCD-A879BF723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8594" y="15404548"/>
            <a:ext cx="9106600" cy="5463961"/>
          </a:xfrm>
          <a:prstGeom prst="rect">
            <a:avLst/>
          </a:prstGeom>
        </p:spPr>
      </p:pic>
      <p:pic>
        <p:nvPicPr>
          <p:cNvPr id="25" name="Picture 2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51002F5-804E-05A6-537C-B0B8FCD21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2597" y="16692670"/>
            <a:ext cx="6142248" cy="3685349"/>
          </a:xfrm>
          <a:prstGeom prst="rect">
            <a:avLst/>
          </a:prstGeom>
        </p:spPr>
      </p:pic>
      <p:pic>
        <p:nvPicPr>
          <p:cNvPr id="2071" name="Picture 2070" descr="A graph of a line with colored dots&#10;&#10;Description automatically generated with medium confidence">
            <a:extLst>
              <a:ext uri="{FF2B5EF4-FFF2-40B4-BE49-F238E27FC236}">
                <a16:creationId xmlns:a16="http://schemas.microsoft.com/office/drawing/2014/main" id="{D096EA7F-1B42-89B4-C949-91F492B2F7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4309" y="13322356"/>
            <a:ext cx="6142248" cy="3685352"/>
          </a:xfrm>
          <a:prstGeom prst="rect">
            <a:avLst/>
          </a:prstGeom>
        </p:spPr>
      </p:pic>
      <p:pic>
        <p:nvPicPr>
          <p:cNvPr id="2063" name="Picture 2062" descr="A graph of a training&#10;&#10;Description automatically generated with medium confidence">
            <a:extLst>
              <a:ext uri="{FF2B5EF4-FFF2-40B4-BE49-F238E27FC236}">
                <a16:creationId xmlns:a16="http://schemas.microsoft.com/office/drawing/2014/main" id="{542FE892-5881-9483-4FD4-4CD228EC14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44294" y="21836320"/>
            <a:ext cx="9261220" cy="5556733"/>
          </a:xfrm>
          <a:prstGeom prst="rect">
            <a:avLst/>
          </a:prstGeom>
        </p:spPr>
      </p:pic>
      <p:pic>
        <p:nvPicPr>
          <p:cNvPr id="2079" name="Picture 2078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F07AE690-CDE8-E6C1-4B93-D20FAB806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2785" y="23614218"/>
            <a:ext cx="6142248" cy="3685348"/>
          </a:xfrm>
          <a:prstGeom prst="rect">
            <a:avLst/>
          </a:prstGeom>
        </p:spPr>
      </p:pic>
      <p:pic>
        <p:nvPicPr>
          <p:cNvPr id="2077" name="Picture 2076" descr="A diagram of a graph&#10;&#10;Description automatically generated">
            <a:extLst>
              <a:ext uri="{FF2B5EF4-FFF2-40B4-BE49-F238E27FC236}">
                <a16:creationId xmlns:a16="http://schemas.microsoft.com/office/drawing/2014/main" id="{478AA816-7C7A-3C67-BBDB-4F4044B1DB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48547" y="20243907"/>
            <a:ext cx="6142248" cy="3685348"/>
          </a:xfrm>
          <a:prstGeom prst="rect">
            <a:avLst/>
          </a:prstGeom>
        </p:spPr>
      </p:pic>
      <p:sp>
        <p:nvSpPr>
          <p:cNvPr id="2074" name="Rectangle 2073">
            <a:extLst>
              <a:ext uri="{FF2B5EF4-FFF2-40B4-BE49-F238E27FC236}">
                <a16:creationId xmlns:a16="http://schemas.microsoft.com/office/drawing/2014/main" id="{FFDFF6BE-7AEC-D50A-21FB-AA31382DCF62}"/>
              </a:ext>
            </a:extLst>
          </p:cNvPr>
          <p:cNvSpPr>
            <a:spLocks noChangeAspect="1"/>
          </p:cNvSpPr>
          <p:nvPr/>
        </p:nvSpPr>
        <p:spPr>
          <a:xfrm flipH="1">
            <a:off x="72314" y="4615467"/>
            <a:ext cx="12639468" cy="3833408"/>
          </a:xfrm>
          <a:prstGeom prst="rect">
            <a:avLst/>
          </a:prstGeom>
          <a:noFill/>
          <a:ln w="165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1580F5-08EA-2D79-C412-8817E9D8C413}"/>
              </a:ext>
            </a:extLst>
          </p:cNvPr>
          <p:cNvSpPr>
            <a:spLocks noChangeAspect="1"/>
          </p:cNvSpPr>
          <p:nvPr/>
        </p:nvSpPr>
        <p:spPr>
          <a:xfrm>
            <a:off x="12720070" y="4611830"/>
            <a:ext cx="23783616" cy="8889295"/>
          </a:xfrm>
          <a:prstGeom prst="rect">
            <a:avLst/>
          </a:prstGeom>
          <a:noFill/>
          <a:ln w="165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5FE6FC-27D5-CA22-6C2D-8323BB7E2ABC}"/>
              </a:ext>
            </a:extLst>
          </p:cNvPr>
          <p:cNvSpPr>
            <a:spLocks noChangeAspect="1"/>
          </p:cNvSpPr>
          <p:nvPr/>
        </p:nvSpPr>
        <p:spPr>
          <a:xfrm>
            <a:off x="72314" y="4594903"/>
            <a:ext cx="12647756" cy="22730897"/>
          </a:xfrm>
          <a:prstGeom prst="rect">
            <a:avLst/>
          </a:prstGeom>
          <a:noFill/>
          <a:ln w="165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 dirty="0"/>
          </a:p>
        </p:txBody>
      </p:sp>
      <p:pic>
        <p:nvPicPr>
          <p:cNvPr id="32" name="Picture 31" descr="A close-up of a molecule&#10;&#10;Description automatically generated">
            <a:extLst>
              <a:ext uri="{FF2B5EF4-FFF2-40B4-BE49-F238E27FC236}">
                <a16:creationId xmlns:a16="http://schemas.microsoft.com/office/drawing/2014/main" id="{B52F8C69-9EA4-31A7-5499-316C852EDF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11725" y="10011462"/>
            <a:ext cx="2733688" cy="1885011"/>
          </a:xfrm>
          <a:prstGeom prst="rect">
            <a:avLst/>
          </a:prstGeom>
        </p:spPr>
      </p:pic>
      <p:pic>
        <p:nvPicPr>
          <p:cNvPr id="2051" name="Picture 2050" descr="A network of connected lines and dots&#10;&#10;Description automatically generated">
            <a:extLst>
              <a:ext uri="{FF2B5EF4-FFF2-40B4-BE49-F238E27FC236}">
                <a16:creationId xmlns:a16="http://schemas.microsoft.com/office/drawing/2014/main" id="{9F18CD46-0130-0389-8B38-B5D06D40A9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06469" y="5731973"/>
            <a:ext cx="2979714" cy="3048689"/>
          </a:xfrm>
          <a:prstGeom prst="rect">
            <a:avLst/>
          </a:prstGeom>
        </p:spPr>
      </p:pic>
      <p:pic>
        <p:nvPicPr>
          <p:cNvPr id="42" name="Picture 41" descr="A close-up of a protein&#10;&#10;Description automatically generated">
            <a:extLst>
              <a:ext uri="{FF2B5EF4-FFF2-40B4-BE49-F238E27FC236}">
                <a16:creationId xmlns:a16="http://schemas.microsoft.com/office/drawing/2014/main" id="{31BBE478-8DEC-C627-F63E-80C84ACA27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53533" y="9509659"/>
            <a:ext cx="2632706" cy="3054613"/>
          </a:xfrm>
          <a:prstGeom prst="rect">
            <a:avLst/>
          </a:prstGeom>
        </p:spPr>
      </p:pic>
      <p:pic>
        <p:nvPicPr>
          <p:cNvPr id="2073" name="Picture 2072" descr="A graph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68862A6D-53F1-BC27-776E-9F56AFE0E47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46859" y="7536823"/>
            <a:ext cx="3503409" cy="26521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E3951-01F4-6BCC-3373-DCAEC7585C3A}"/>
              </a:ext>
            </a:extLst>
          </p:cNvPr>
          <p:cNvSpPr txBox="1"/>
          <p:nvPr/>
        </p:nvSpPr>
        <p:spPr>
          <a:xfrm>
            <a:off x="3328331" y="422018"/>
            <a:ext cx="30049853" cy="20269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286" b="1" dirty="0">
                <a:solidFill>
                  <a:srgbClr val="2A6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 2 Observations (D2O): A Deep Learning Protocol for Mapping Molecular Dynamics Simulations to HDX-MS Measurements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0CF38A-7ECB-95D2-CF5E-7FFF95F9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9" y="319466"/>
            <a:ext cx="2723903" cy="24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530F23-1930-39DF-F21C-27BBF344065B}"/>
              </a:ext>
            </a:extLst>
          </p:cNvPr>
          <p:cNvSpPr txBox="1"/>
          <p:nvPr/>
        </p:nvSpPr>
        <p:spPr>
          <a:xfrm>
            <a:off x="6706407" y="2697623"/>
            <a:ext cx="22729371" cy="75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86" b="1" i="1" u="sng" dirty="0">
                <a:latin typeface="Times New Roman" panose="02020603050405020304" pitchFamily="18" charset="0"/>
              </a:rPr>
              <a:t>Dominic Fico</a:t>
            </a:r>
            <a:r>
              <a:rPr lang="en-US" sz="4286" i="1" baseline="30000" dirty="0">
                <a:latin typeface="Times New Roman" panose="02020603050405020304" pitchFamily="18" charset="0"/>
              </a:rPr>
              <a:t>1</a:t>
            </a:r>
            <a:r>
              <a:rPr lang="en-US" sz="4286" i="1" dirty="0">
                <a:latin typeface="Times New Roman" panose="02020603050405020304" pitchFamily="18" charset="0"/>
              </a:rPr>
              <a:t>, Christopher Thibodeaux</a:t>
            </a:r>
            <a:r>
              <a:rPr lang="en-US" sz="4286" i="1" baseline="30000" dirty="0">
                <a:latin typeface="Times New Roman" panose="02020603050405020304" pitchFamily="18" charset="0"/>
              </a:rPr>
              <a:t>2</a:t>
            </a:r>
            <a:r>
              <a:rPr lang="en-US" sz="4286" i="1" dirty="0">
                <a:latin typeface="Times New Roman" panose="02020603050405020304" pitchFamily="18" charset="0"/>
              </a:rPr>
              <a:t>,  and Steven Mansoorabadi</a:t>
            </a:r>
            <a:r>
              <a:rPr lang="en-US" sz="4286" i="1" baseline="30000" dirty="0">
                <a:latin typeface="Times New Roman" panose="02020603050405020304" pitchFamily="18" charset="0"/>
              </a:rPr>
              <a:t>1</a:t>
            </a:r>
            <a:r>
              <a:rPr lang="en-US" sz="4286" dirty="0">
                <a:latin typeface="Times New Roman" panose="02020603050405020304" pitchFamily="18" charset="0"/>
              </a:rPr>
              <a:t> </a:t>
            </a:r>
            <a:endParaRPr lang="en-US" sz="4286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DF6B6D-2022-F164-4916-83B12791FD38}"/>
              </a:ext>
            </a:extLst>
          </p:cNvPr>
          <p:cNvSpPr txBox="1"/>
          <p:nvPr/>
        </p:nvSpPr>
        <p:spPr>
          <a:xfrm>
            <a:off x="2828452" y="3698154"/>
            <a:ext cx="30049853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baseline="30000" dirty="0">
                <a:latin typeface="Times New Roman" panose="02020603050405020304" pitchFamily="18" charset="0"/>
              </a:rPr>
              <a:t>1</a:t>
            </a:r>
            <a:r>
              <a:rPr lang="en-US" sz="2857" dirty="0">
                <a:latin typeface="Times New Roman" panose="02020603050405020304" pitchFamily="18" charset="0"/>
              </a:rPr>
              <a:t>Department of Chemistry and Biochemistry, Auburn University, Auburn, AL-36849; </a:t>
            </a:r>
            <a:r>
              <a:rPr lang="en-US" sz="2857" baseline="30000" dirty="0">
                <a:latin typeface="Times New Roman" panose="02020603050405020304" pitchFamily="18" charset="0"/>
              </a:rPr>
              <a:t>2</a:t>
            </a:r>
            <a:r>
              <a:rPr lang="en-US" sz="2857" dirty="0">
                <a:latin typeface="Times New Roman" panose="02020603050405020304" pitchFamily="18" charset="0"/>
              </a:rPr>
              <a:t>Department of Chemistry, McGill University, </a:t>
            </a:r>
            <a:r>
              <a:rPr lang="en-US" sz="2857" dirty="0" err="1">
                <a:latin typeface="Times New Roman" panose="02020603050405020304" pitchFamily="18" charset="0"/>
              </a:rPr>
              <a:t>Montrèal</a:t>
            </a:r>
            <a:r>
              <a:rPr lang="en-US" sz="2857" dirty="0">
                <a:latin typeface="Times New Roman" panose="02020603050405020304" pitchFamily="18" charset="0"/>
              </a:rPr>
              <a:t>, Canada</a:t>
            </a:r>
            <a:endParaRPr lang="en-US" sz="2857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2926E1-BC2E-D45F-EA0C-F64F3D1359EB}"/>
              </a:ext>
            </a:extLst>
          </p:cNvPr>
          <p:cNvSpPr txBox="1"/>
          <p:nvPr/>
        </p:nvSpPr>
        <p:spPr>
          <a:xfrm>
            <a:off x="329387" y="8912618"/>
            <a:ext cx="4228594" cy="105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86" b="1" dirty="0">
                <a:solidFill>
                  <a:srgbClr val="8D0001"/>
                </a:solidFill>
                <a:latin typeface="Helvetica" pitchFamily="2" charset="0"/>
              </a:rPr>
              <a:t>Problem: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EF59ED-5794-9145-D818-BE3026548E36}"/>
              </a:ext>
            </a:extLst>
          </p:cNvPr>
          <p:cNvSpPr txBox="1"/>
          <p:nvPr/>
        </p:nvSpPr>
        <p:spPr>
          <a:xfrm>
            <a:off x="4242234" y="8833010"/>
            <a:ext cx="7753600" cy="1411412"/>
          </a:xfrm>
          <a:prstGeom prst="rect">
            <a:avLst/>
          </a:prstGeom>
          <a:solidFill>
            <a:srgbClr val="F5F0DF"/>
          </a:solidFill>
          <a:ln>
            <a:noFill/>
          </a:ln>
          <a:effectLst>
            <a:softEdge rad="125789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86" dirty="0">
                <a:latin typeface="Helvetica Light" panose="020B0403020202020204" pitchFamily="34" charset="0"/>
              </a:rPr>
              <a:t>Predicting HDX-MS exchange rates </a:t>
            </a:r>
            <a:r>
              <a:rPr lang="en-US" sz="4286" i="1" dirty="0">
                <a:latin typeface="Helvetica Light" panose="020B0403020202020204" pitchFamily="34" charset="0"/>
              </a:rPr>
              <a:t>a priori</a:t>
            </a:r>
            <a:r>
              <a:rPr lang="en-US" sz="4286" i="1" dirty="0">
                <a:latin typeface="HELVETICA LIGHT" panose="020B0403020202020204" pitchFamily="34" charset="0"/>
              </a:rPr>
              <a:t>  </a:t>
            </a:r>
            <a:r>
              <a:rPr lang="en-US" sz="4286" dirty="0">
                <a:latin typeface="Helvetica Light" panose="020B0403020202020204" pitchFamily="34" charset="0"/>
              </a:rPr>
              <a:t>is difficult</a:t>
            </a:r>
          </a:p>
        </p:txBody>
      </p:sp>
      <p:pic>
        <p:nvPicPr>
          <p:cNvPr id="18" name="Picture 17" descr="A group of graphs showing different statistical data&#10;&#10;Description automatically generated with medium confidence">
            <a:extLst>
              <a:ext uri="{FF2B5EF4-FFF2-40B4-BE49-F238E27FC236}">
                <a16:creationId xmlns:a16="http://schemas.microsoft.com/office/drawing/2014/main" id="{2919F3CB-B98C-182B-F4EE-9B73FB2B83C3}"/>
              </a:ext>
            </a:extLst>
          </p:cNvPr>
          <p:cNvPicPr preferRelativeResize="0">
            <a:picLocks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8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2089" y="10196848"/>
            <a:ext cx="7943745" cy="7371436"/>
          </a:xfrm>
          <a:prstGeom prst="rect">
            <a:avLst/>
          </a:prstGeom>
        </p:spPr>
      </p:pic>
      <p:pic>
        <p:nvPicPr>
          <p:cNvPr id="20" name="Picture 19" descr="A close-up of a dna model&#10;&#10;Description automatically generated">
            <a:extLst>
              <a:ext uri="{FF2B5EF4-FFF2-40B4-BE49-F238E27FC236}">
                <a16:creationId xmlns:a16="http://schemas.microsoft.com/office/drawing/2014/main" id="{20578D1D-739B-6E41-8CD1-5AF2F980F76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477" y="10292389"/>
            <a:ext cx="2348171" cy="3101594"/>
          </a:xfrm>
          <a:prstGeom prst="rect">
            <a:avLst/>
          </a:prstGeom>
        </p:spPr>
      </p:pic>
      <p:pic>
        <p:nvPicPr>
          <p:cNvPr id="22" name="Picture 21" descr="A close-up of a dna model&#10;&#10;Description automatically generated">
            <a:extLst>
              <a:ext uri="{FF2B5EF4-FFF2-40B4-BE49-F238E27FC236}">
                <a16:creationId xmlns:a16="http://schemas.microsoft.com/office/drawing/2014/main" id="{6B6B62BB-45E2-387F-2A8D-8C6F2378BB2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794" y="14318832"/>
            <a:ext cx="2348171" cy="30568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FD7E55-19F4-E8AF-7B95-8BE9594F595B}"/>
              </a:ext>
            </a:extLst>
          </p:cNvPr>
          <p:cNvSpPr txBox="1"/>
          <p:nvPr/>
        </p:nvSpPr>
        <p:spPr>
          <a:xfrm>
            <a:off x="-562261" y="13432150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ACTUAL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124893-CFFE-66C0-DD72-41D9F2C96390}"/>
              </a:ext>
            </a:extLst>
          </p:cNvPr>
          <p:cNvSpPr txBox="1"/>
          <p:nvPr/>
        </p:nvSpPr>
        <p:spPr>
          <a:xfrm>
            <a:off x="-582944" y="17650768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PREDICTED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E51873-10AE-0461-7359-FD224EDE4ED2}"/>
              </a:ext>
            </a:extLst>
          </p:cNvPr>
          <p:cNvSpPr txBox="1"/>
          <p:nvPr/>
        </p:nvSpPr>
        <p:spPr>
          <a:xfrm>
            <a:off x="834601" y="19102932"/>
            <a:ext cx="2468946" cy="105964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326578">
              <a:defRPr/>
            </a:pPr>
            <a:r>
              <a:rPr lang="en-US" sz="6286" b="1" dirty="0">
                <a:solidFill>
                  <a:srgbClr val="8D0001"/>
                </a:solidFill>
                <a:latin typeface="Helvetica" pitchFamily="2" charset="0"/>
              </a:rPr>
              <a:t>Goal: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EAE5B5-A629-1FC1-771D-451C369D399B}"/>
              </a:ext>
            </a:extLst>
          </p:cNvPr>
          <p:cNvSpPr txBox="1"/>
          <p:nvPr/>
        </p:nvSpPr>
        <p:spPr>
          <a:xfrm>
            <a:off x="3224408" y="19056576"/>
            <a:ext cx="9244613" cy="1411412"/>
          </a:xfrm>
          <a:prstGeom prst="rect">
            <a:avLst/>
          </a:prstGeom>
          <a:solidFill>
            <a:srgbClr val="F5F0DF"/>
          </a:solidFill>
          <a:ln>
            <a:noFill/>
          </a:ln>
          <a:effectLst>
            <a:softEdge rad="125789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286" dirty="0">
                <a:latin typeface="Helvetica Light" panose="020B0403020202020204" pitchFamily="34" charset="0"/>
              </a:rPr>
              <a:t>Map molecular dynamics to HDX-MS using machine learning</a:t>
            </a:r>
          </a:p>
        </p:txBody>
      </p:sp>
      <p:pic>
        <p:nvPicPr>
          <p:cNvPr id="34" name="Picture 33" descr="A diagram of a number&#10;&#10;Description automatically generated">
            <a:extLst>
              <a:ext uri="{FF2B5EF4-FFF2-40B4-BE49-F238E27FC236}">
                <a16:creationId xmlns:a16="http://schemas.microsoft.com/office/drawing/2014/main" id="{73C8831D-B0D6-3871-AC82-4ADAD925E43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68" y="23084901"/>
            <a:ext cx="11984941" cy="41349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338C360-7532-7542-EDFC-D7EC4C74DD9D}"/>
              </a:ext>
            </a:extLst>
          </p:cNvPr>
          <p:cNvSpPr txBox="1"/>
          <p:nvPr/>
        </p:nvSpPr>
        <p:spPr>
          <a:xfrm>
            <a:off x="4059648" y="17650768"/>
            <a:ext cx="8118771" cy="1342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29" dirty="0">
                <a:latin typeface="Helvetica Light" panose="020B0403020202020204" pitchFamily="34" charset="0"/>
              </a:rPr>
              <a:t>K-nearest neighbor model (A) and neural network model (C) with MSA only. K-nearest neighbor model (B) and neural network model (D) with MSA and SASA. The rho value indicates Spearman’s correlation coefficient. The p-value determines the statistical significance of the correlation. RMSE indicates the prediction errors between predicted and measured HDX rates, a lower RMSE means a better prediction accuracy. </a:t>
            </a:r>
          </a:p>
          <a:p>
            <a:endParaRPr lang="en-US" sz="978" dirty="0"/>
          </a:p>
        </p:txBody>
      </p:sp>
      <p:pic>
        <p:nvPicPr>
          <p:cNvPr id="2054" name="Picture 6" descr="Neighbor lists with Molecular Dynamics | Python | Python in Plain English">
            <a:extLst>
              <a:ext uri="{FF2B5EF4-FFF2-40B4-BE49-F238E27FC236}">
                <a16:creationId xmlns:a16="http://schemas.microsoft.com/office/drawing/2014/main" id="{45D1C3CD-562C-5097-8495-3862730EB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1" t="16241"/>
          <a:stretch/>
        </p:blipFill>
        <p:spPr bwMode="auto">
          <a:xfrm>
            <a:off x="410284" y="20680548"/>
            <a:ext cx="2892559" cy="257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F039D86-794A-9B31-EEE1-E827E561D62C}"/>
              </a:ext>
            </a:extLst>
          </p:cNvPr>
          <p:cNvSpPr txBox="1"/>
          <p:nvPr/>
        </p:nvSpPr>
        <p:spPr>
          <a:xfrm>
            <a:off x="12179300" y="5167266"/>
            <a:ext cx="4228594" cy="105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86" dirty="0">
                <a:solidFill>
                  <a:srgbClr val="AE0103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F09799-B107-FEA2-A71D-17DF2B6388F3}"/>
              </a:ext>
            </a:extLst>
          </p:cNvPr>
          <p:cNvSpPr txBox="1"/>
          <p:nvPr/>
        </p:nvSpPr>
        <p:spPr>
          <a:xfrm>
            <a:off x="3662193" y="21678172"/>
            <a:ext cx="8969122" cy="685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57" dirty="0" err="1">
                <a:latin typeface="Helvetica Light" panose="020B0403020202020204" pitchFamily="34" charset="0"/>
              </a:rPr>
              <a:t>MDAnalysis</a:t>
            </a:r>
            <a:r>
              <a:rPr lang="en-US" sz="3857" dirty="0">
                <a:latin typeface="Helvetica Light" panose="020B0403020202020204" pitchFamily="34" charset="0"/>
              </a:rPr>
              <a:t> Neighbor Search Algorithm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059357-4102-B4D9-1430-8BA5673CB121}"/>
              </a:ext>
            </a:extLst>
          </p:cNvPr>
          <p:cNvSpPr txBox="1"/>
          <p:nvPr/>
        </p:nvSpPr>
        <p:spPr>
          <a:xfrm>
            <a:off x="6171705" y="26026389"/>
            <a:ext cx="4977645" cy="6858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57" dirty="0">
                <a:latin typeface="Helvetica Light" panose="020B0403020202020204" pitchFamily="34" charset="0"/>
              </a:rPr>
              <a:t>2D Convolution LSTM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F97B13A-9EEC-C56C-D75D-0C23C5531340}"/>
              </a:ext>
            </a:extLst>
          </p:cNvPr>
          <p:cNvSpPr txBox="1"/>
          <p:nvPr/>
        </p:nvSpPr>
        <p:spPr>
          <a:xfrm>
            <a:off x="12333192" y="4924158"/>
            <a:ext cx="5629340" cy="88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43" b="1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</a:rPr>
              <a:t>Methodology</a:t>
            </a:r>
          </a:p>
        </p:txBody>
      </p:sp>
      <p:pic>
        <p:nvPicPr>
          <p:cNvPr id="44" name="Picture 43" descr="A close-up of a protein&#10;&#10;Description automatically generated">
            <a:extLst>
              <a:ext uri="{FF2B5EF4-FFF2-40B4-BE49-F238E27FC236}">
                <a16:creationId xmlns:a16="http://schemas.microsoft.com/office/drawing/2014/main" id="{606ECA4A-00F6-78A3-B156-5851D5F7B27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4627" y="5715517"/>
            <a:ext cx="2632706" cy="329088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E18C3AD-4496-8391-5F1F-A546F4EEAF95}"/>
              </a:ext>
            </a:extLst>
          </p:cNvPr>
          <p:cNvSpPr txBox="1"/>
          <p:nvPr/>
        </p:nvSpPr>
        <p:spPr>
          <a:xfrm>
            <a:off x="12107459" y="12640904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BOUND HalM2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5280ED-80EF-7B74-3C87-1D48D153262D}"/>
              </a:ext>
            </a:extLst>
          </p:cNvPr>
          <p:cNvSpPr txBox="1"/>
          <p:nvPr/>
        </p:nvSpPr>
        <p:spPr>
          <a:xfrm>
            <a:off x="11979828" y="8990791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APO HalM2</a:t>
            </a:r>
          </a:p>
        </p:txBody>
      </p:sp>
      <p:sp>
        <p:nvSpPr>
          <p:cNvPr id="49" name="Multidocument 48">
            <a:extLst>
              <a:ext uri="{FF2B5EF4-FFF2-40B4-BE49-F238E27FC236}">
                <a16:creationId xmlns:a16="http://schemas.microsoft.com/office/drawing/2014/main" id="{9DDC0A86-BFB8-22EB-6B3A-9B2AF82A65D6}"/>
              </a:ext>
            </a:extLst>
          </p:cNvPr>
          <p:cNvSpPr/>
          <p:nvPr/>
        </p:nvSpPr>
        <p:spPr>
          <a:xfrm>
            <a:off x="19900901" y="6115341"/>
            <a:ext cx="2547257" cy="2465464"/>
          </a:xfrm>
          <a:prstGeom prst="flowChartMultidocumen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5A968D-D6D9-2DD4-268F-2E07CC139BA4}"/>
              </a:ext>
            </a:extLst>
          </p:cNvPr>
          <p:cNvSpPr txBox="1"/>
          <p:nvPr/>
        </p:nvSpPr>
        <p:spPr>
          <a:xfrm>
            <a:off x="18621085" y="8990791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Interaction Tallies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ACCE7D-AAB3-7AE4-1504-1BD8E984BF46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15637333" y="7360958"/>
            <a:ext cx="4104070" cy="8526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927312FF-D6CA-56DE-CE52-FD0B01EDE987}"/>
              </a:ext>
            </a:extLst>
          </p:cNvPr>
          <p:cNvSpPr txBox="1"/>
          <p:nvPr/>
        </p:nvSpPr>
        <p:spPr>
          <a:xfrm>
            <a:off x="15571939" y="6785214"/>
            <a:ext cx="369406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Explicit Solvent </a:t>
            </a:r>
            <a:r>
              <a:rPr lang="en-US" sz="257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aMD</a:t>
            </a:r>
            <a:endParaRPr lang="en-US" sz="257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04B688-8814-69CC-93A8-855F32680C20}"/>
              </a:ext>
            </a:extLst>
          </p:cNvPr>
          <p:cNvSpPr txBox="1"/>
          <p:nvPr/>
        </p:nvSpPr>
        <p:spPr>
          <a:xfrm>
            <a:off x="15595347" y="7564792"/>
            <a:ext cx="3694061" cy="1279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 Neighbor search on solvent exchangeable atoms</a:t>
            </a:r>
          </a:p>
        </p:txBody>
      </p:sp>
      <p:cxnSp>
        <p:nvCxnSpPr>
          <p:cNvPr id="2059" name="Straight Arrow Connector 2058">
            <a:extLst>
              <a:ext uri="{FF2B5EF4-FFF2-40B4-BE49-F238E27FC236}">
                <a16:creationId xmlns:a16="http://schemas.microsoft.com/office/drawing/2014/main" id="{13F4DCB7-D06D-5A5F-ACDC-1C87666351BD}"/>
              </a:ext>
            </a:extLst>
          </p:cNvPr>
          <p:cNvCxnSpPr>
            <a:cxnSpLocks/>
          </p:cNvCxnSpPr>
          <p:nvPr/>
        </p:nvCxnSpPr>
        <p:spPr>
          <a:xfrm flipV="1">
            <a:off x="22592785" y="7322801"/>
            <a:ext cx="4118941" cy="25271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1" name="TextBox 2060">
            <a:extLst>
              <a:ext uri="{FF2B5EF4-FFF2-40B4-BE49-F238E27FC236}">
                <a16:creationId xmlns:a16="http://schemas.microsoft.com/office/drawing/2014/main" id="{C0E041BE-CCFA-E691-76DC-983C928024D4}"/>
              </a:ext>
            </a:extLst>
          </p:cNvPr>
          <p:cNvSpPr txBox="1"/>
          <p:nvPr/>
        </p:nvSpPr>
        <p:spPr>
          <a:xfrm>
            <a:off x="25460773" y="8990791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Neural Network</a:t>
            </a:r>
          </a:p>
        </p:txBody>
      </p:sp>
      <p:sp>
        <p:nvSpPr>
          <p:cNvPr id="2062" name="TextBox 2061">
            <a:extLst>
              <a:ext uri="{FF2B5EF4-FFF2-40B4-BE49-F238E27FC236}">
                <a16:creationId xmlns:a16="http://schemas.microsoft.com/office/drawing/2014/main" id="{A73A81E0-3091-7573-CD01-C795239A60E0}"/>
              </a:ext>
            </a:extLst>
          </p:cNvPr>
          <p:cNvSpPr txBox="1"/>
          <p:nvPr/>
        </p:nvSpPr>
        <p:spPr>
          <a:xfrm>
            <a:off x="22540406" y="6323415"/>
            <a:ext cx="3694061" cy="88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Associate tallies with peptide exchange rates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1941860E-F37C-5AE2-EE55-E70DB007008D}"/>
              </a:ext>
            </a:extLst>
          </p:cNvPr>
          <p:cNvSpPr txBox="1"/>
          <p:nvPr/>
        </p:nvSpPr>
        <p:spPr>
          <a:xfrm>
            <a:off x="22554685" y="7533395"/>
            <a:ext cx="369406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 Batch/Normalize</a:t>
            </a: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12EA0502-9DCB-DE44-26B4-9A96C0B1884B}"/>
              </a:ext>
            </a:extLst>
          </p:cNvPr>
          <p:cNvSpPr txBox="1"/>
          <p:nvPr/>
        </p:nvSpPr>
        <p:spPr>
          <a:xfrm>
            <a:off x="29921239" y="8190375"/>
            <a:ext cx="254171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Train/Predict 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051D4831-8E46-33F0-53B2-DD81796B34E1}"/>
              </a:ext>
            </a:extLst>
          </p:cNvPr>
          <p:cNvSpPr txBox="1"/>
          <p:nvPr/>
        </p:nvSpPr>
        <p:spPr>
          <a:xfrm>
            <a:off x="32179741" y="10394969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Results/Validation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582AC0E9-7B54-66DA-B0CA-6A028BDCCB50}"/>
              </a:ext>
            </a:extLst>
          </p:cNvPr>
          <p:cNvSpPr txBox="1"/>
          <p:nvPr/>
        </p:nvSpPr>
        <p:spPr>
          <a:xfrm>
            <a:off x="12107459" y="13882566"/>
            <a:ext cx="5629340" cy="1059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86" b="1" dirty="0">
                <a:solidFill>
                  <a:srgbClr val="00B050"/>
                </a:solidFill>
                <a:latin typeface="Helvetica" pitchFamily="2" charset="0"/>
              </a:rPr>
              <a:t>Results</a:t>
            </a:r>
          </a:p>
        </p:txBody>
      </p:sp>
      <p:pic>
        <p:nvPicPr>
          <p:cNvPr id="2096" name="Graphic 2095">
            <a:extLst>
              <a:ext uri="{FF2B5EF4-FFF2-40B4-BE49-F238E27FC236}">
                <a16:creationId xmlns:a16="http://schemas.microsoft.com/office/drawing/2014/main" id="{A21CF766-DDED-2169-DF16-636AA057236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483423" y="2422004"/>
            <a:ext cx="1482005" cy="2052007"/>
          </a:xfrm>
          <a:prstGeom prst="rect">
            <a:avLst/>
          </a:prstGeom>
        </p:spPr>
      </p:pic>
      <p:pic>
        <p:nvPicPr>
          <p:cNvPr id="2097" name="Picture 2096">
            <a:extLst>
              <a:ext uri="{FF2B5EF4-FFF2-40B4-BE49-F238E27FC236}">
                <a16:creationId xmlns:a16="http://schemas.microsoft.com/office/drawing/2014/main" id="{148B4648-2B24-A54F-4F40-5C0E802410C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9174415" y="3075281"/>
            <a:ext cx="5150747" cy="1270963"/>
          </a:xfrm>
          <a:prstGeom prst="rect">
            <a:avLst/>
          </a:prstGeom>
        </p:spPr>
      </p:pic>
      <p:pic>
        <p:nvPicPr>
          <p:cNvPr id="5" name="Picture 4" descr="A close-up of a molecule&#10;&#10;Description automatically generated">
            <a:extLst>
              <a:ext uri="{FF2B5EF4-FFF2-40B4-BE49-F238E27FC236}">
                <a16:creationId xmlns:a16="http://schemas.microsoft.com/office/drawing/2014/main" id="{DE171541-0C0D-D537-F094-1A89564025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9855565" y="9586291"/>
            <a:ext cx="2633846" cy="305461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B8E56B-A589-793B-2127-0411269FCF90}"/>
              </a:ext>
            </a:extLst>
          </p:cNvPr>
          <p:cNvCxnSpPr>
            <a:cxnSpLocks/>
          </p:cNvCxnSpPr>
          <p:nvPr/>
        </p:nvCxnSpPr>
        <p:spPr>
          <a:xfrm flipV="1">
            <a:off x="15637333" y="11081788"/>
            <a:ext cx="4104070" cy="23254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D63E004-7E71-5D0D-328A-28B64C6C9100}"/>
              </a:ext>
            </a:extLst>
          </p:cNvPr>
          <p:cNvSpPr txBox="1"/>
          <p:nvPr/>
        </p:nvSpPr>
        <p:spPr>
          <a:xfrm>
            <a:off x="15709647" y="10494438"/>
            <a:ext cx="369406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Exposure to D2O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3E3914-1D0E-7AFF-E9AE-FC4A526AF58A}"/>
              </a:ext>
            </a:extLst>
          </p:cNvPr>
          <p:cNvCxnSpPr>
            <a:cxnSpLocks/>
          </p:cNvCxnSpPr>
          <p:nvPr/>
        </p:nvCxnSpPr>
        <p:spPr>
          <a:xfrm>
            <a:off x="22592785" y="11098600"/>
            <a:ext cx="4118941" cy="926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DC07D56-2B5D-76C7-9DA4-AFF012D9E2CC}"/>
              </a:ext>
            </a:extLst>
          </p:cNvPr>
          <p:cNvSpPr txBox="1"/>
          <p:nvPr/>
        </p:nvSpPr>
        <p:spPr>
          <a:xfrm>
            <a:off x="18753666" y="12633023"/>
            <a:ext cx="4837645" cy="532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Deuterium Labeled HalM2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E380F-CD9C-77B8-F73E-0C8F5B421CBF}"/>
              </a:ext>
            </a:extLst>
          </p:cNvPr>
          <p:cNvSpPr txBox="1"/>
          <p:nvPr/>
        </p:nvSpPr>
        <p:spPr>
          <a:xfrm>
            <a:off x="22590678" y="10450490"/>
            <a:ext cx="369406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Quench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305522-6CC6-3B87-E80E-F0BA160927DF}"/>
              </a:ext>
            </a:extLst>
          </p:cNvPr>
          <p:cNvSpPr txBox="1"/>
          <p:nvPr/>
        </p:nvSpPr>
        <p:spPr>
          <a:xfrm>
            <a:off x="22590678" y="11267973"/>
            <a:ext cx="3694061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2. Pepsin Digestion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A786FA-E5A8-3D2A-0106-BDA75EA5CE6F}"/>
              </a:ext>
            </a:extLst>
          </p:cNvPr>
          <p:cNvSpPr txBox="1"/>
          <p:nvPr/>
        </p:nvSpPr>
        <p:spPr>
          <a:xfrm>
            <a:off x="25490018" y="12204689"/>
            <a:ext cx="4837645" cy="971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57" dirty="0">
                <a:latin typeface="Helvetica Light" panose="020B0403020202020204" pitchFamily="34" charset="0"/>
              </a:rPr>
              <a:t>Deuterium Labeled HalM2 Peptides</a:t>
            </a:r>
          </a:p>
        </p:txBody>
      </p: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05AB098E-AD31-CD8A-3458-8CB80E8A31C0}"/>
              </a:ext>
            </a:extLst>
          </p:cNvPr>
          <p:cNvCxnSpPr>
            <a:cxnSpLocks/>
            <a:stCxn id="2051" idx="3"/>
            <a:endCxn id="2073" idx="1"/>
          </p:cNvCxnSpPr>
          <p:nvPr/>
        </p:nvCxnSpPr>
        <p:spPr>
          <a:xfrm>
            <a:off x="29686183" y="7256318"/>
            <a:ext cx="3160676" cy="1606596"/>
          </a:xfrm>
          <a:prstGeom prst="bentConnector3">
            <a:avLst>
              <a:gd name="adj1" fmla="val 5952"/>
            </a:avLst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34D33088-D1C3-CC17-EDF8-2B5C686FBA98}"/>
              </a:ext>
            </a:extLst>
          </p:cNvPr>
          <p:cNvCxnSpPr>
            <a:cxnSpLocks/>
            <a:endCxn id="2073" idx="1"/>
          </p:cNvCxnSpPr>
          <p:nvPr/>
        </p:nvCxnSpPr>
        <p:spPr>
          <a:xfrm flipV="1">
            <a:off x="29552593" y="8862914"/>
            <a:ext cx="3294266" cy="2149836"/>
          </a:xfrm>
          <a:prstGeom prst="bentConnector3">
            <a:avLst>
              <a:gd name="adj1" fmla="val 9686"/>
            </a:avLst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8" name="TextBox 2057">
            <a:extLst>
              <a:ext uri="{FF2B5EF4-FFF2-40B4-BE49-F238E27FC236}">
                <a16:creationId xmlns:a16="http://schemas.microsoft.com/office/drawing/2014/main" id="{9A049CF5-993D-555B-7BE3-04F389C3F27B}"/>
              </a:ext>
            </a:extLst>
          </p:cNvPr>
          <p:cNvSpPr txBox="1"/>
          <p:nvPr/>
        </p:nvSpPr>
        <p:spPr>
          <a:xfrm>
            <a:off x="29922615" y="9092829"/>
            <a:ext cx="2410544" cy="48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71" dirty="0">
                <a:latin typeface="Futura Medium" panose="020B0602020204020303" pitchFamily="34" charset="-79"/>
                <a:cs typeface="Futura Medium" panose="020B0602020204020303" pitchFamily="34" charset="-79"/>
              </a:rPr>
              <a:t>1. MS/Graph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CE74E-22A7-AB25-17F4-80F9A80FD411}"/>
              </a:ext>
            </a:extLst>
          </p:cNvPr>
          <p:cNvSpPr txBox="1"/>
          <p:nvPr/>
        </p:nvSpPr>
        <p:spPr>
          <a:xfrm>
            <a:off x="13917125" y="15050058"/>
            <a:ext cx="4436132" cy="584775"/>
          </a:xfrm>
          <a:prstGeom prst="rect">
            <a:avLst/>
          </a:prstGeom>
          <a:solidFill>
            <a:srgbClr val="F5F0DF"/>
          </a:solidFill>
          <a:ln>
            <a:noFill/>
          </a:ln>
          <a:effectLst>
            <a:softEdge rad="125789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7 </a:t>
            </a:r>
            <a:r>
              <a:rPr lang="en-US" sz="3200" dirty="0" err="1">
                <a:latin typeface="Helvetica Light" panose="020B0403020202020204" pitchFamily="34" charset="0"/>
              </a:rPr>
              <a:t>Å</a:t>
            </a:r>
            <a:r>
              <a:rPr lang="en-US" sz="3200" dirty="0">
                <a:latin typeface="Helvetica Light" panose="020B0403020202020204" pitchFamily="34" charset="0"/>
              </a:rPr>
              <a:t> Interaction Sphere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F9DF4616-A187-F929-55F9-5467006B9889}"/>
              </a:ext>
            </a:extLst>
          </p:cNvPr>
          <p:cNvSpPr txBox="1"/>
          <p:nvPr/>
        </p:nvSpPr>
        <p:spPr>
          <a:xfrm>
            <a:off x="13914689" y="21410426"/>
            <a:ext cx="4746256" cy="584775"/>
          </a:xfrm>
          <a:prstGeom prst="rect">
            <a:avLst/>
          </a:prstGeom>
          <a:solidFill>
            <a:srgbClr val="F5F0DF"/>
          </a:solidFill>
          <a:ln>
            <a:noFill/>
          </a:ln>
          <a:effectLst>
            <a:softEdge rad="125789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Light" panose="020B0403020202020204" pitchFamily="34" charset="0"/>
              </a:rPr>
              <a:t>3.5 </a:t>
            </a:r>
            <a:r>
              <a:rPr lang="en-US" sz="3200" dirty="0" err="1">
                <a:latin typeface="Helvetica Light" panose="020B0403020202020204" pitchFamily="34" charset="0"/>
              </a:rPr>
              <a:t>Å</a:t>
            </a:r>
            <a:r>
              <a:rPr lang="en-US" sz="3200" dirty="0">
                <a:latin typeface="Helvetica Light" panose="020B0403020202020204" pitchFamily="34" charset="0"/>
              </a:rPr>
              <a:t> Interaction Sphere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9C60D2DB-1003-50A2-4AA1-6EA7077AF952}"/>
              </a:ext>
            </a:extLst>
          </p:cNvPr>
          <p:cNvSpPr txBox="1"/>
          <p:nvPr/>
        </p:nvSpPr>
        <p:spPr>
          <a:xfrm>
            <a:off x="-2176" y="4825810"/>
            <a:ext cx="12518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400" dirty="0"/>
            </a:br>
            <a:br>
              <a:rPr lang="en-US" sz="1400" dirty="0"/>
            </a:br>
            <a:endParaRPr lang="en-US" sz="1400" dirty="0"/>
          </a:p>
        </p:txBody>
      </p:sp>
      <p:pic>
        <p:nvPicPr>
          <p:cNvPr id="2069" name="Picture 2068" descr="A diagram of a cycle&#10;&#10;Description automatically generated with medium confidence">
            <a:extLst>
              <a:ext uri="{FF2B5EF4-FFF2-40B4-BE49-F238E27FC236}">
                <a16:creationId xmlns:a16="http://schemas.microsoft.com/office/drawing/2014/main" id="{B2A15C19-30BC-F251-8D0D-E174A9D9DE7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10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552" y="4892616"/>
            <a:ext cx="12352596" cy="3294026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72" name="Rectangle 2071">
            <a:extLst>
              <a:ext uri="{FF2B5EF4-FFF2-40B4-BE49-F238E27FC236}">
                <a16:creationId xmlns:a16="http://schemas.microsoft.com/office/drawing/2014/main" id="{D4538654-946C-93F3-AB78-96671DA38DB1}"/>
              </a:ext>
            </a:extLst>
          </p:cNvPr>
          <p:cNvSpPr>
            <a:spLocks noChangeAspect="1"/>
          </p:cNvSpPr>
          <p:nvPr/>
        </p:nvSpPr>
        <p:spPr>
          <a:xfrm>
            <a:off x="12720070" y="4594903"/>
            <a:ext cx="23783616" cy="22730897"/>
          </a:xfrm>
          <a:prstGeom prst="rect">
            <a:avLst/>
          </a:prstGeom>
          <a:noFill/>
          <a:ln w="165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B62E4D-5F98-2644-B0AD-05C2C1969CD7}"/>
              </a:ext>
            </a:extLst>
          </p:cNvPr>
          <p:cNvSpPr/>
          <p:nvPr/>
        </p:nvSpPr>
        <p:spPr>
          <a:xfrm>
            <a:off x="50012" y="40100"/>
            <a:ext cx="36451158" cy="4549427"/>
          </a:xfrm>
          <a:prstGeom prst="rect">
            <a:avLst/>
          </a:prstGeom>
          <a:solidFill>
            <a:schemeClr val="accent1">
              <a:alpha val="0"/>
            </a:schemeClr>
          </a:solidFill>
          <a:ln w="165100">
            <a:solidFill>
              <a:srgbClr val="2A65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78"/>
          </a:p>
        </p:txBody>
      </p:sp>
      <p:pic>
        <p:nvPicPr>
          <p:cNvPr id="2052" name="Picture 4" descr="McGill University - Wikipedia">
            <a:extLst>
              <a:ext uri="{FF2B5EF4-FFF2-40B4-BE49-F238E27FC236}">
                <a16:creationId xmlns:a16="http://schemas.microsoft.com/office/drawing/2014/main" id="{F6E70DB8-965A-3BB6-7C7A-F0180F510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109" y="313551"/>
            <a:ext cx="2340083" cy="296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965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2685</TotalTime>
  <Words>255</Words>
  <Application>Microsoft Macintosh PowerPoint</Application>
  <PresentationFormat>Custom</PresentationFormat>
  <Paragraphs>45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Futura Medium</vt:lpstr>
      <vt:lpstr>Helvetica</vt:lpstr>
      <vt:lpstr>Helvetica Light</vt:lpstr>
      <vt:lpstr>Helvetica Light</vt:lpstr>
      <vt:lpstr>Times New Roman</vt:lpstr>
      <vt:lpstr>Office Theme 2013 - 2022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Dominic Fico</dc:creator>
  <cp:lastModifiedBy>Dominic Fico</cp:lastModifiedBy>
  <cp:revision>39</cp:revision>
  <dcterms:created xsi:type="dcterms:W3CDTF">2024-04-02T13:38:36Z</dcterms:created>
  <dcterms:modified xsi:type="dcterms:W3CDTF">2024-04-26T19:39:20Z</dcterms:modified>
</cp:coreProperties>
</file>